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2" r:id="rId3"/>
    <p:sldId id="261" r:id="rId4"/>
    <p:sldId id="257" r:id="rId5"/>
    <p:sldId id="260" r:id="rId6"/>
    <p:sldId id="270" r:id="rId7"/>
    <p:sldId id="272" r:id="rId8"/>
    <p:sldId id="264" r:id="rId9"/>
    <p:sldId id="266" r:id="rId10"/>
    <p:sldId id="267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68" r:id="rId19"/>
    <p:sldId id="279" r:id="rId20"/>
    <p:sldId id="281" r:id="rId21"/>
    <p:sldId id="282" r:id="rId22"/>
    <p:sldId id="290" r:id="rId23"/>
    <p:sldId id="291" r:id="rId24"/>
    <p:sldId id="285" r:id="rId25"/>
    <p:sldId id="280" r:id="rId26"/>
    <p:sldId id="286" r:id="rId27"/>
    <p:sldId id="288" r:id="rId28"/>
    <p:sldId id="287" r:id="rId29"/>
    <p:sldId id="289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057E3A-1FAA-4695-8E5B-095D2E0C4399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46EC6A-C5BC-436E-A963-352BB82099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algebra/library/2016/11/16/metodicheskoe-posobie-postroenie-kusochno-zadannyh-funktsiy" TargetMode="External"/><Relationship Id="rId2" Type="http://schemas.openxmlformats.org/officeDocument/2006/relationships/hyperlink" Target="https://infourok.ru/lekciya-po-teme-kak-stroit-grafik-kusochnoy-funkcii-3328358.html?ysclid=m8nhpe2ujp87572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shkola/algebra/library/2018/11/30/master-klass-zadanie-no23-oge-postroenie-grafikov-funktsiy" TargetMode="External"/><Relationship Id="rId5" Type="http://schemas.openxmlformats.org/officeDocument/2006/relationships/hyperlink" Target="https://kopilka.edu-eao.ru/reshenie-zadaniya-22-kim-oge-po-matematike/" TargetMode="External"/><Relationship Id="rId4" Type="http://schemas.openxmlformats.org/officeDocument/2006/relationships/hyperlink" Target="https://oge.fipi.ru/ba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512768" cy="1591072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err="1"/>
              <a:t>Ясакова</a:t>
            </a:r>
            <a:r>
              <a:rPr lang="ru-RU" sz="2600" dirty="0"/>
              <a:t> Дарья Владимировна, </a:t>
            </a:r>
          </a:p>
          <a:p>
            <a:r>
              <a:rPr lang="ru-RU" sz="2600" dirty="0"/>
              <a:t>региональный методист, </a:t>
            </a:r>
          </a:p>
          <a:p>
            <a:r>
              <a:rPr lang="ru-RU" sz="2600" dirty="0"/>
              <a:t>учитель математики МБОУ СОШ №2 с. Федоровка МР Федоровский район Республик Башкортостан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244827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Приемы построения графиков сложных </a:t>
            </a:r>
            <a:r>
              <a:rPr lang="ru-RU" sz="4400" dirty="0" err="1"/>
              <a:t>кусочных</a:t>
            </a:r>
            <a:r>
              <a:rPr lang="ru-RU" sz="4400" dirty="0"/>
              <a:t> функций</a:t>
            </a:r>
          </a:p>
        </p:txBody>
      </p:sp>
      <p:sp>
        <p:nvSpPr>
          <p:cNvPr id="4" name="AutoShape 2" descr="ГИА-9 (ОГЭ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ГИА-9 (ОГЭ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ГИА-9 (ОГЭ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ГИА-9 (ОГЭ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9010"/>
            <a:ext cx="1774625" cy="11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"/>
    </mc:Choice>
    <mc:Fallback xmlns="">
      <p:transition spd="slow" advTm="17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Чтобы построить график </a:t>
            </a:r>
            <a:r>
              <a:rPr lang="ru-RU" dirty="0" err="1"/>
              <a:t>кусочной</a:t>
            </a:r>
            <a:r>
              <a:rPr lang="ru-RU" dirty="0"/>
              <a:t> функции, нужно: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Провести </a:t>
            </a:r>
            <a:r>
              <a:rPr lang="ru-RU" dirty="0"/>
              <a:t>прямые x=a, x=a, x=a, где a-граничные точки,</a:t>
            </a:r>
          </a:p>
          <a:p>
            <a:pPr fontAlgn="base"/>
            <a:r>
              <a:rPr lang="ru-RU" dirty="0"/>
              <a:t>На каждой составляющей области определения (a, a), где i=1…n выбрать тот график, который соответствует входящей функции  на </a:t>
            </a:r>
            <a:r>
              <a:rPr lang="ru-RU" dirty="0" smtClean="0"/>
              <a:t>этом промежутке.</a:t>
            </a:r>
          </a:p>
          <a:p>
            <a:pPr fontAlgn="base"/>
            <a:r>
              <a:rPr lang="ru-RU" dirty="0" smtClean="0"/>
              <a:t>Выяснить </a:t>
            </a:r>
            <a:r>
              <a:rPr lang="ru-RU" dirty="0"/>
              <a:t>значение функции в граничных точках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Построить график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Верное построение графика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2636912"/>
            <a:ext cx="7772400" cy="4572000"/>
          </a:xfrm>
        </p:spPr>
        <p:txBody>
          <a:bodyPr/>
          <a:lstStyle/>
          <a:p>
            <a:r>
              <a:rPr lang="ru-RU" dirty="0" smtClean="0"/>
              <a:t>масштаб</a:t>
            </a:r>
            <a:r>
              <a:rPr lang="ru-RU" dirty="0"/>
              <a:t>,</a:t>
            </a:r>
          </a:p>
          <a:p>
            <a:r>
              <a:rPr lang="ru-RU" dirty="0" smtClean="0"/>
              <a:t>содержательную </a:t>
            </a:r>
            <a:r>
              <a:rPr lang="ru-RU" dirty="0"/>
              <a:t>таблицу значений или объяснение </a:t>
            </a:r>
            <a:r>
              <a:rPr lang="ru-RU" dirty="0" smtClean="0"/>
              <a:t>построения,</a:t>
            </a:r>
          </a:p>
          <a:p>
            <a:r>
              <a:rPr lang="ru-RU" dirty="0" smtClean="0"/>
              <a:t>выколотая </a:t>
            </a:r>
            <a:r>
              <a:rPr lang="ru-RU" dirty="0"/>
              <a:t>точка обозначена в соответствии с ее координатами.</a:t>
            </a:r>
          </a:p>
        </p:txBody>
      </p:sp>
    </p:spTree>
    <p:extLst>
      <p:ext uri="{BB962C8B-B14F-4D97-AF65-F5344CB8AC3E}">
        <p14:creationId xmlns:p14="http://schemas.microsoft.com/office/powerpoint/2010/main" val="8762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22 из банка ФИПИ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Постройте </a:t>
            </a:r>
            <a:r>
              <a:rPr lang="ru-RU" dirty="0"/>
              <a:t>график функции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Определите</a:t>
            </a:r>
            <a:r>
              <a:rPr lang="ru-RU" dirty="0"/>
              <a:t>, при каких значениях m прямая y=m имеет с графиком ровно две общие точки.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324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7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"/>
          <a:stretch/>
        </p:blipFill>
        <p:spPr bwMode="auto">
          <a:xfrm>
            <a:off x="2214883" y="1988840"/>
            <a:ext cx="4771181" cy="447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4046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x&lt;1 (синяя зона)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1⩽х⩽4 (зелёная зона)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x&gt;4 (розовая зона)</a:t>
            </a:r>
          </a:p>
        </p:txBody>
      </p:sp>
    </p:spTree>
    <p:extLst>
      <p:ext uri="{BB962C8B-B14F-4D97-AF65-F5344CB8AC3E}">
        <p14:creationId xmlns:p14="http://schemas.microsoft.com/office/powerpoint/2010/main" val="544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Первое построение.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2174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</a:t>
            </a:r>
            <a:r>
              <a:rPr lang="ru-RU" dirty="0"/>
              <a:t> x&lt;1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y=4x-5 - это </a:t>
            </a:r>
            <a:r>
              <a:rPr lang="ru-RU" dirty="0"/>
              <a:t>линейная функция. Графиком является </a:t>
            </a:r>
            <a:r>
              <a:rPr lang="ru-RU" dirty="0" smtClean="0"/>
              <a:t> часть прямой.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8"/>
          <a:stretch/>
        </p:blipFill>
        <p:spPr bwMode="auto">
          <a:xfrm>
            <a:off x="3355357" y="1124744"/>
            <a:ext cx="5256584" cy="497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9638"/>
            <a:ext cx="7772400" cy="1143000"/>
          </a:xfrm>
        </p:spPr>
        <p:txBody>
          <a:bodyPr/>
          <a:lstStyle/>
          <a:p>
            <a:pPr algn="ctr"/>
            <a:r>
              <a:rPr lang="ru-RU" b="1" dirty="0"/>
              <a:t>Второе построение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3024336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x∈[1;4]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y</a:t>
            </a:r>
            <a:r>
              <a:rPr lang="ru-RU" b="1" dirty="0"/>
              <a:t>=-</a:t>
            </a:r>
            <a:r>
              <a:rPr lang="ru-RU" b="1" dirty="0" smtClean="0"/>
              <a:t>2,5x+5</a:t>
            </a:r>
            <a:r>
              <a:rPr lang="ru-RU" dirty="0"/>
              <a:t> </a:t>
            </a:r>
            <a:r>
              <a:rPr lang="ru-RU" dirty="0" smtClean="0"/>
              <a:t>- это </a:t>
            </a:r>
            <a:r>
              <a:rPr lang="ru-RU" dirty="0"/>
              <a:t>тоже линейная функция. Графиком является </a:t>
            </a:r>
            <a:r>
              <a:rPr lang="ru-RU" dirty="0" smtClean="0"/>
              <a:t>часть прямой. </a:t>
            </a:r>
            <a:endParaRPr lang="ru-RU" dirty="0"/>
          </a:p>
        </p:txBody>
      </p:sp>
      <p:pic>
        <p:nvPicPr>
          <p:cNvPr id="6148" name="Picture 4" descr="https://avatars.dzeninfra.ru/get-zen_doc/271828/pub_6724b06ad18cc77dcec84ad3_67273c6eedab5921b054db68/scale_24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 bwMode="auto">
          <a:xfrm>
            <a:off x="3686065" y="1268760"/>
            <a:ext cx="5218040" cy="49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Третье построение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2664296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</a:t>
            </a:r>
            <a:r>
              <a:rPr lang="ru-RU" b="1" dirty="0" smtClean="0"/>
              <a:t> х&gt;4</a:t>
            </a:r>
            <a:r>
              <a:rPr lang="ru-RU" b="1" dirty="0"/>
              <a:t> </a:t>
            </a:r>
            <a:r>
              <a:rPr lang="ru-RU" dirty="0" smtClean="0"/>
              <a:t>функция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y=x-9</a:t>
            </a:r>
            <a:r>
              <a:rPr lang="ru-RU" dirty="0" smtClean="0"/>
              <a:t> – линейная.</a:t>
            </a:r>
            <a:endParaRPr lang="ru-RU" dirty="0"/>
          </a:p>
        </p:txBody>
      </p:sp>
      <p:pic>
        <p:nvPicPr>
          <p:cNvPr id="7170" name="Picture 2" descr="https://avatars.dzeninfra.ru/get-zen_doc/271828/pub_6724b06ad18cc77dcec84ad3_67273c9395b21f1acb4d0768/scale_24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"/>
          <a:stretch/>
        </p:blipFill>
        <p:spPr bwMode="auto">
          <a:xfrm>
            <a:off x="2699792" y="1052736"/>
            <a:ext cx="570009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2500058" y="2491156"/>
            <a:ext cx="4232182" cy="401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7"/>
            <a:ext cx="4324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448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Определите, при каких значениях m прямая y=m имеет с графиком ровно две общие точки.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5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Важно! Параметр – это исследование, а не просто ответ. На графике должны изображены несколько горизонтальных линий, прописаны все случаи параметра.</a:t>
            </a:r>
          </a:p>
        </p:txBody>
      </p:sp>
    </p:spTree>
    <p:extLst>
      <p:ext uri="{BB962C8B-B14F-4D97-AF65-F5344CB8AC3E}">
        <p14:creationId xmlns:p14="http://schemas.microsoft.com/office/powerpoint/2010/main" val="24226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19079" y="404664"/>
            <a:ext cx="3524921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m&lt;-5</a:t>
            </a:r>
            <a:r>
              <a:rPr lang="ru-RU" dirty="0" smtClean="0"/>
              <a:t>: одна точка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ru-RU" dirty="0" smtClean="0"/>
              <a:t>=</a:t>
            </a:r>
            <a:r>
              <a:rPr lang="en-US" dirty="0" smtClean="0"/>
              <a:t>-5</a:t>
            </a:r>
            <a:r>
              <a:rPr lang="ru-RU" dirty="0" smtClean="0"/>
              <a:t>: две точки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-5</a:t>
            </a:r>
            <a:r>
              <a:rPr lang="en-US" dirty="0" smtClean="0"/>
              <a:t>&lt;m&lt;-1</a:t>
            </a:r>
            <a:r>
              <a:rPr lang="ru-RU" dirty="0" smtClean="0"/>
              <a:t>: три точки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m=-1</a:t>
            </a:r>
            <a:r>
              <a:rPr lang="ru-RU" dirty="0" smtClean="0"/>
              <a:t>:две точки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-1&lt;m&lt;</a:t>
            </a:r>
            <a:r>
              <a:rPr lang="ru-RU" dirty="0" smtClean="0"/>
              <a:t>2,5: две точки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m=</a:t>
            </a:r>
            <a:r>
              <a:rPr lang="ru-RU" dirty="0" smtClean="0"/>
              <a:t>2,5</a:t>
            </a:r>
            <a:r>
              <a:rPr lang="en-US" dirty="0" smtClean="0"/>
              <a:t>: </a:t>
            </a:r>
            <a:r>
              <a:rPr lang="ru-RU" dirty="0" smtClean="0"/>
              <a:t>две точки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m&gt;</a:t>
            </a:r>
            <a:r>
              <a:rPr lang="ru-RU" dirty="0" smtClean="0"/>
              <a:t>2,5</a:t>
            </a:r>
            <a:r>
              <a:rPr lang="en-US" dirty="0" smtClean="0"/>
              <a:t>:</a:t>
            </a:r>
            <a:r>
              <a:rPr lang="ru-RU" dirty="0" smtClean="0"/>
              <a:t> одна точка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218" name="Picture 2" descr="-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"/>
          <a:stretch/>
        </p:blipFill>
        <p:spPr bwMode="auto">
          <a:xfrm>
            <a:off x="395536" y="404664"/>
            <a:ext cx="5223543" cy="49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877272"/>
            <a:ext cx="4913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Ответ:</a:t>
            </a:r>
            <a:r>
              <a:rPr lang="ru-RU" sz="2800" dirty="0" smtClean="0"/>
              <a:t> при </a:t>
            </a:r>
            <a:r>
              <a:rPr lang="ru-RU" sz="2800" dirty="0"/>
              <a:t>m=-5 и m∈[-1;2,5]</a:t>
            </a:r>
          </a:p>
        </p:txBody>
      </p:sp>
    </p:spTree>
    <p:extLst>
      <p:ext uri="{BB962C8B-B14F-4D97-AF65-F5344CB8AC3E}">
        <p14:creationId xmlns:p14="http://schemas.microsoft.com/office/powerpoint/2010/main" val="3553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5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характеристика задания №22 ОГЭ 2025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7724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задание – это задание высокого уровня сложности, оно требует свободного владения материалом и довольно высокого уровня математического развития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задачу по теме «Графики функций».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88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533" y="290335"/>
            <a:ext cx="836506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Постройте график функции  </a:t>
            </a:r>
          </a:p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определите, при каких значениях т прямая у = т 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имеет с графиком ровно две общие точки. </a:t>
            </a:r>
            <a:endParaRPr lang="ru-RU" sz="2800" i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36812"/>
              </p:ext>
            </p:extLst>
          </p:nvPr>
        </p:nvGraphicFramePr>
        <p:xfrm>
          <a:off x="4945063" y="-36513"/>
          <a:ext cx="415766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Формула" r:id="rId3" imgW="1714500" imgH="482600" progId="Equation.3">
                  <p:embed/>
                </p:oleObj>
              </mc:Choice>
              <mc:Fallback>
                <p:oleObj name="Формула" r:id="rId3" imgW="1714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-36513"/>
                        <a:ext cx="4157662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42913" y="1924639"/>
            <a:ext cx="176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graphicFrame>
        <p:nvGraphicFramePr>
          <p:cNvPr id="191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02"/>
              </p:ext>
            </p:extLst>
          </p:nvPr>
        </p:nvGraphicFramePr>
        <p:xfrm>
          <a:off x="395536" y="2564904"/>
          <a:ext cx="23669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Формула" r:id="rId5" imgW="977760" imgH="228600" progId="Equation.3">
                  <p:embed/>
                </p:oleObj>
              </mc:Choice>
              <mc:Fallback>
                <p:oleObj name="Формула" r:id="rId5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564904"/>
                        <a:ext cx="23669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7404"/>
              </p:ext>
            </p:extLst>
          </p:nvPr>
        </p:nvGraphicFramePr>
        <p:xfrm>
          <a:off x="539552" y="4315067"/>
          <a:ext cx="2469890" cy="120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Формула" r:id="rId7" imgW="1320800" imgH="647700" progId="Equation.3">
                  <p:embed/>
                </p:oleObj>
              </mc:Choice>
              <mc:Fallback>
                <p:oleObj name="Формула" r:id="rId7" imgW="13208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15067"/>
                        <a:ext cx="2469890" cy="12068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04254"/>
              </p:ext>
            </p:extLst>
          </p:nvPr>
        </p:nvGraphicFramePr>
        <p:xfrm>
          <a:off x="6732240" y="2492896"/>
          <a:ext cx="11985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Формула" r:id="rId9" imgW="494870" imgH="215713" progId="Equation.3">
                  <p:embed/>
                </p:oleObj>
              </mc:Choice>
              <mc:Fallback>
                <p:oleObj name="Формула" r:id="rId9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492896"/>
                        <a:ext cx="11985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78137"/>
              </p:ext>
            </p:extLst>
          </p:nvPr>
        </p:nvGraphicFramePr>
        <p:xfrm>
          <a:off x="5724128" y="5517232"/>
          <a:ext cx="24186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3870" y="3068960"/>
            <a:ext cx="4195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Квадратичная функция, графиком является часть параболы, ветви вверх. Найдем координаты вершины: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3441194"/>
            <a:ext cx="419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Линейная функция, графиком является часть прямой.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93604"/>
              </p:ext>
            </p:extLst>
          </p:nvPr>
        </p:nvGraphicFramePr>
        <p:xfrm>
          <a:off x="442913" y="5733256"/>
          <a:ext cx="24186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7555904" y="4725144"/>
            <a:ext cx="1490092" cy="1944216"/>
            <a:chOff x="7555904" y="4725144"/>
            <a:chExt cx="1490092" cy="1944216"/>
          </a:xfrm>
        </p:grpSpPr>
        <p:sp>
          <p:nvSpPr>
            <p:cNvPr id="3" name="Овал 2"/>
            <p:cNvSpPr/>
            <p:nvPr/>
          </p:nvSpPr>
          <p:spPr>
            <a:xfrm>
              <a:off x="7555904" y="5373216"/>
              <a:ext cx="576064" cy="129614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3936" y="4725144"/>
              <a:ext cx="120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выколота</a:t>
              </a:r>
              <a:endParaRPr lang="ru-RU" dirty="0"/>
            </a:p>
          </p:txBody>
        </p:sp>
        <p:cxnSp>
          <p:nvCxnSpPr>
            <p:cNvPr id="8" name="Прямая соединительная линия 7"/>
            <p:cNvCxnSpPr>
              <a:stCxn id="3" idx="7"/>
              <a:endCxn id="6" idx="2"/>
            </p:cNvCxnSpPr>
            <p:nvPr/>
          </p:nvCxnSpPr>
          <p:spPr>
            <a:xfrm flipV="1">
              <a:off x="8047605" y="5094476"/>
              <a:ext cx="397361" cy="468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1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>
            <a:off x="5076056" y="0"/>
            <a:ext cx="0" cy="6858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33808"/>
              </p:ext>
            </p:extLst>
          </p:nvPr>
        </p:nvGraphicFramePr>
        <p:xfrm>
          <a:off x="303212" y="681038"/>
          <a:ext cx="3319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Формула" r:id="rId3" imgW="1371600" imgH="228600" progId="Equation.3">
                  <p:embed/>
                </p:oleObj>
              </mc:Choice>
              <mc:Fallback>
                <p:oleObj name="Формула" r:id="rId3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" y="681038"/>
                        <a:ext cx="33194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олилиния 1"/>
          <p:cNvSpPr/>
          <p:nvPr/>
        </p:nvSpPr>
        <p:spPr>
          <a:xfrm>
            <a:off x="3948606" y="-913482"/>
            <a:ext cx="3212589" cy="5210951"/>
          </a:xfrm>
          <a:custGeom>
            <a:avLst/>
            <a:gdLst>
              <a:gd name="connsiteX0" fmla="*/ 0 w 2971800"/>
              <a:gd name="connsiteY0" fmla="*/ 0 h 4445000"/>
              <a:gd name="connsiteX1" fmla="*/ 508000 w 2971800"/>
              <a:gd name="connsiteY1" fmla="*/ 2472267 h 4445000"/>
              <a:gd name="connsiteX2" fmla="*/ 999066 w 2971800"/>
              <a:gd name="connsiteY2" fmla="*/ 3953934 h 4445000"/>
              <a:gd name="connsiteX3" fmla="*/ 1490133 w 2971800"/>
              <a:gd name="connsiteY3" fmla="*/ 4445000 h 4445000"/>
              <a:gd name="connsiteX4" fmla="*/ 1989666 w 2971800"/>
              <a:gd name="connsiteY4" fmla="*/ 3953934 h 4445000"/>
              <a:gd name="connsiteX5" fmla="*/ 2480733 w 2971800"/>
              <a:gd name="connsiteY5" fmla="*/ 2472267 h 4445000"/>
              <a:gd name="connsiteX6" fmla="*/ 2971800 w 2971800"/>
              <a:gd name="connsiteY6" fmla="*/ 8467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800" h="4445000">
                <a:moveTo>
                  <a:pt x="0" y="0"/>
                </a:moveTo>
                <a:cubicBezTo>
                  <a:pt x="170744" y="906639"/>
                  <a:pt x="341489" y="1813278"/>
                  <a:pt x="508000" y="2472267"/>
                </a:cubicBezTo>
                <a:cubicBezTo>
                  <a:pt x="674511" y="3131256"/>
                  <a:pt x="835377" y="3625145"/>
                  <a:pt x="999066" y="3953934"/>
                </a:cubicBezTo>
                <a:cubicBezTo>
                  <a:pt x="1162755" y="4282723"/>
                  <a:pt x="1325033" y="4445000"/>
                  <a:pt x="1490133" y="4445000"/>
                </a:cubicBezTo>
                <a:cubicBezTo>
                  <a:pt x="1655233" y="4445000"/>
                  <a:pt x="1824566" y="4282723"/>
                  <a:pt x="1989666" y="3953934"/>
                </a:cubicBezTo>
                <a:cubicBezTo>
                  <a:pt x="2154766" y="3625145"/>
                  <a:pt x="2317044" y="3129845"/>
                  <a:pt x="2480733" y="2472267"/>
                </a:cubicBezTo>
                <a:cubicBezTo>
                  <a:pt x="2644422" y="1814689"/>
                  <a:pt x="2808111" y="911578"/>
                  <a:pt x="2971800" y="8467"/>
                </a:cubicBezTo>
              </a:path>
            </a:pathLst>
          </a:cu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7" b="-400"/>
          <a:stretch/>
        </p:blipFill>
        <p:spPr>
          <a:xfrm flipH="1">
            <a:off x="5062536" y="-911028"/>
            <a:ext cx="2124201" cy="5255986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572000" y="1"/>
            <a:ext cx="0" cy="6857999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7008" y="5271440"/>
            <a:ext cx="8787480" cy="2539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1058" y="166946"/>
            <a:ext cx="176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759121" y="514362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0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866534" y="4183324"/>
            <a:ext cx="140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864507" y="4303679"/>
            <a:ext cx="7414986" cy="1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183845" y="600877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79035" y="4587971"/>
            <a:ext cx="1394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</a:t>
            </a:r>
            <a:endParaRPr lang="ru-RU" i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372419" y="5218784"/>
            <a:ext cx="29931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-5   -4   -3   -2   -1</a:t>
            </a:r>
            <a:endParaRPr lang="ru-RU" sz="25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224722" y="406932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2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227586" y="358483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227586" y="309409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24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870629" y="2323119"/>
            <a:ext cx="7402741" cy="791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5520545" y="4252751"/>
            <a:ext cx="83342" cy="849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870629" y="5032063"/>
            <a:ext cx="7402741" cy="791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828896" y="1844939"/>
            <a:ext cx="1440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</a:t>
            </a:r>
            <a:endParaRPr lang="ru-RU" i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853736" y="5218784"/>
            <a:ext cx="33906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1    2    3    4    5    6    7</a:t>
            </a:r>
            <a:endParaRPr lang="ru-RU" sz="25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224722" y="453968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2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546457" y="52185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870364" y="3335919"/>
            <a:ext cx="140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endParaRPr lang="ru-RU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864507" y="3801557"/>
            <a:ext cx="7414986" cy="1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6014495" y="3757723"/>
            <a:ext cx="83342" cy="849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179779" y="555140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endParaRPr lang="ru-RU" sz="2400" dirty="0"/>
          </a:p>
        </p:txBody>
      </p:sp>
      <p:cxnSp>
        <p:nvCxnSpPr>
          <p:cNvPr id="54" name="Прямая соединительная линия 53"/>
          <p:cNvCxnSpPr>
            <a:endCxn id="92" idx="4"/>
          </p:cNvCxnSpPr>
          <p:nvPr/>
        </p:nvCxnSpPr>
        <p:spPr>
          <a:xfrm flipV="1">
            <a:off x="4100513" y="3824384"/>
            <a:ext cx="969693" cy="279073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280987" y="1293813"/>
          <a:ext cx="21510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Формула" r:id="rId6" imgW="888614" imgH="215806" progId="Equation.3">
                  <p:embed/>
                </p:oleObj>
              </mc:Choice>
              <mc:Fallback>
                <p:oleObj name="Формула" r:id="rId6" imgW="88861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" y="1293813"/>
                        <a:ext cx="21510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Овал 72"/>
          <p:cNvSpPr/>
          <p:nvPr/>
        </p:nvSpPr>
        <p:spPr>
          <a:xfrm>
            <a:off x="4850944" y="4268135"/>
            <a:ext cx="80959" cy="8388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29726" y="3740501"/>
            <a:ext cx="80959" cy="8388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840564" y="6334780"/>
            <a:ext cx="346287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72943" y="3617455"/>
            <a:ext cx="140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точки</a:t>
            </a:r>
            <a:endParaRPr lang="ru-RU" i="1" dirty="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870629" y="4057588"/>
            <a:ext cx="7402741" cy="791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503275" y="2276134"/>
            <a:ext cx="83342" cy="849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41922" y="4010587"/>
            <a:ext cx="83342" cy="849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172674" y="4010127"/>
            <a:ext cx="83342" cy="849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869664" y="4015097"/>
            <a:ext cx="83342" cy="849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612458" y="4990998"/>
            <a:ext cx="83342" cy="849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25897" y="25858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234688" y="20959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230966" y="16040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224722" y="111166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2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236828" y="61409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23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4" grpId="0"/>
      <p:bldP spid="48" grpId="0"/>
      <p:bldP spid="48" grpId="1"/>
      <p:bldP spid="65" grpId="0" animBg="1"/>
      <p:bldP spid="82" grpId="0"/>
      <p:bldP spid="82" grpId="1"/>
      <p:bldP spid="85" grpId="0"/>
      <p:bldP spid="91" grpId="0" animBg="1"/>
      <p:bldP spid="73" grpId="0" animBg="1"/>
      <p:bldP spid="92" grpId="0" animBg="1"/>
      <p:bldP spid="58" grpId="0" animBg="1"/>
      <p:bldP spid="95" grpId="0"/>
      <p:bldP spid="95" grpId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80"/>
          <a:stretch/>
        </p:blipFill>
        <p:spPr bwMode="auto">
          <a:xfrm>
            <a:off x="2411760" y="476672"/>
            <a:ext cx="4320480" cy="52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7" r="38973"/>
          <a:stretch/>
        </p:blipFill>
        <p:spPr bwMode="auto">
          <a:xfrm>
            <a:off x="2483768" y="476672"/>
            <a:ext cx="4104456" cy="56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Следует обратить внимание учащихся  на следующие моменты: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1870" y="1700808"/>
            <a:ext cx="81725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График для каждого  кусочка строится отдельно.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Очень </a:t>
            </a:r>
            <a:r>
              <a:rPr lang="ru-RU" sz="2800" dirty="0"/>
              <a:t>важно определить </a:t>
            </a:r>
            <a:r>
              <a:rPr lang="ru-RU" sz="2800" dirty="0" smtClean="0"/>
              <a:t>точки </a:t>
            </a:r>
            <a:r>
              <a:rPr lang="ru-RU" sz="2800" dirty="0"/>
              <a:t>склейки! </a:t>
            </a:r>
            <a:r>
              <a:rPr lang="ru-RU" sz="2800" dirty="0" smtClean="0"/>
              <a:t>Их вычисления </a:t>
            </a:r>
            <a:r>
              <a:rPr lang="ru-RU" sz="2800" dirty="0"/>
              <a:t>должны находиться в таблице. Но для выколотых точек, в случае строгих неравенств, это необходимо </a:t>
            </a:r>
            <a:r>
              <a:rPr lang="ru-RU" sz="2800" dirty="0" smtClean="0"/>
              <a:t>обозначить.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После построения все точки склейки проверить в соответствии с заданными промежутками.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50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Типичные ошибки при оформлении 22 задания с развернутым ответом: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неверно </a:t>
            </a:r>
            <a:r>
              <a:rPr lang="ru-RU" dirty="0"/>
              <a:t>построен график;</a:t>
            </a:r>
          </a:p>
          <a:p>
            <a:r>
              <a:rPr lang="ru-RU" dirty="0"/>
              <a:t>записано верное значение параметра, но не указано, как оно получено;</a:t>
            </a:r>
          </a:p>
          <a:p>
            <a:r>
              <a:rPr lang="ru-RU" dirty="0"/>
              <a:t>отсутствует единичный отрезок на координатных осях или направления координатных осей.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лева </a:t>
            </a:r>
            <a:r>
              <a:rPr lang="ru-RU" dirty="0"/>
              <a:t>или справа график обрывается заштрихованной точкой, а в области определения ограничения нет. </a:t>
            </a:r>
          </a:p>
        </p:txBody>
      </p:sp>
    </p:spTree>
    <p:extLst>
      <p:ext uri="{BB962C8B-B14F-4D97-AF65-F5344CB8AC3E}">
        <p14:creationId xmlns:p14="http://schemas.microsoft.com/office/powerpoint/2010/main" val="2678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5576"/>
            <a:ext cx="7776864" cy="525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5"/>
          <a:stretch/>
        </p:blipFill>
        <p:spPr bwMode="auto">
          <a:xfrm>
            <a:off x="1838325" y="188640"/>
            <a:ext cx="5467350" cy="129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каждому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и регулярный мониторинг знаний;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источников при подготовке к ОГЭ;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бланками ОГЭ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моего личного опыта подготовки к ОГЭ</a:t>
            </a:r>
            <a: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AA7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AA7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Использование рабочих </a:t>
            </a:r>
            <a:r>
              <a:rPr lang="ru-RU" dirty="0" smtClean="0"/>
              <a:t>листов: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50101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933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9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0" y="620688"/>
            <a:ext cx="4177630" cy="50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59" y="836712"/>
            <a:ext cx="4240129" cy="437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Типы задани</a:t>
            </a:r>
            <a:r>
              <a:rPr lang="ru-RU" dirty="0" smtClean="0"/>
              <a:t>й в банке ФИПИ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370100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Кусочно-заданная </a:t>
            </a:r>
            <a:r>
              <a:rPr lang="ru-RU" sz="3200" dirty="0"/>
              <a:t>функция</a:t>
            </a:r>
          </a:p>
          <a:p>
            <a:pPr lvl="0"/>
            <a:r>
              <a:rPr lang="ru-RU" sz="3200" dirty="0"/>
              <a:t>Модули</a:t>
            </a:r>
          </a:p>
          <a:p>
            <a:pPr lvl="0"/>
            <a:r>
              <a:rPr lang="ru-RU" sz="3200" dirty="0"/>
              <a:t>Парабола с выколотой точкой</a:t>
            </a:r>
          </a:p>
          <a:p>
            <a:pPr lvl="0"/>
            <a:r>
              <a:rPr lang="ru-RU" sz="3200" dirty="0"/>
              <a:t>Гипербола с выколотой точкой</a:t>
            </a:r>
          </a:p>
          <a:p>
            <a:pPr lvl="0"/>
            <a:r>
              <a:rPr lang="ru-RU" sz="3200" dirty="0"/>
              <a:t>Модуль с выколотой </a:t>
            </a:r>
            <a:r>
              <a:rPr lang="ru-RU" sz="3200" dirty="0" smtClean="0"/>
              <a:t>точкой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010121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Пересечение построенного графика с прямой </a:t>
            </a:r>
            <a:r>
              <a:rPr lang="ru-RU" sz="2800" i="1" dirty="0" smtClean="0"/>
              <a:t>y=m</a:t>
            </a:r>
            <a:r>
              <a:rPr lang="ru-RU" sz="2800" dirty="0"/>
              <a:t> </a:t>
            </a:r>
            <a:r>
              <a:rPr lang="ru-RU" sz="2800" dirty="0" smtClean="0"/>
              <a:t>или </a:t>
            </a:r>
            <a:r>
              <a:rPr lang="ru-RU" sz="2800" i="1" dirty="0" smtClean="0"/>
              <a:t>y=</a:t>
            </a:r>
            <a:r>
              <a:rPr lang="ru-RU" sz="2800" i="1" dirty="0" err="1" smtClean="0"/>
              <a:t>kx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085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Лекция по теме "Как строить график </a:t>
            </a:r>
            <a:r>
              <a:rPr lang="ru-RU" sz="2000" dirty="0" err="1"/>
              <a:t>кусочной</a:t>
            </a:r>
            <a:r>
              <a:rPr lang="ru-RU" sz="2000" dirty="0"/>
              <a:t> </a:t>
            </a:r>
            <a:r>
              <a:rPr lang="ru-RU" sz="2000" dirty="0" smtClean="0"/>
              <a:t>функции</a:t>
            </a:r>
            <a:r>
              <a:rPr lang="ru-RU" sz="2000" dirty="0" smtClean="0">
                <a:hlinkClick r:id="rId2"/>
              </a:rPr>
              <a:t>»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infourok.ru/lekciya-po-teme-kak-stroit-grafik-kusochnoy-funkcii-3328358.html?ysclid=m8nhpe2ujp87572310</a:t>
            </a:r>
            <a:endParaRPr lang="ru-RU" sz="20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 smtClean="0"/>
              <a:t>Методическое </a:t>
            </a:r>
            <a:r>
              <a:rPr lang="ru-RU" sz="2000" dirty="0"/>
              <a:t>пособие "Построение кусочно заданных </a:t>
            </a:r>
            <a:r>
              <a:rPr lang="ru-RU" sz="2000" dirty="0" smtClean="0"/>
              <a:t>функций»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nsportal.ru/shkola/algebra/library/2016/11/16/metodicheskoe-posobie-postroenie-kusochno-zadannyh-funktsiy</a:t>
            </a:r>
            <a:endParaRPr lang="ru-RU" sz="2000" dirty="0"/>
          </a:p>
          <a:p>
            <a:pPr marL="342900" indent="-342900">
              <a:buFont typeface="+mj-lt"/>
              <a:buAutoNum type="arabicPeriod" startAt="2"/>
            </a:pPr>
            <a:r>
              <a:rPr lang="ru-RU" sz="2000" dirty="0" smtClean="0"/>
              <a:t>Открытый банк тестовых заданий </a:t>
            </a:r>
            <a:r>
              <a:rPr lang="ru-RU" sz="2000" dirty="0" smtClean="0"/>
              <a:t>ФИПИ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oge.fipi.ru/bank</a:t>
            </a:r>
            <a:endParaRPr lang="ru-RU" sz="2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ru-RU" sz="2000" dirty="0"/>
              <a:t>Решение задания №22 КИМ ОГЭ по </a:t>
            </a:r>
            <a:r>
              <a:rPr lang="ru-RU" sz="2000" dirty="0" smtClean="0"/>
              <a:t>математике </a:t>
            </a:r>
            <a:r>
              <a:rPr lang="en-US" sz="2000" dirty="0">
                <a:hlinkClick r:id="rId5"/>
              </a:rPr>
              <a:t>https://kopilka.edu-eao.ru/reshenie-zadaniya-22-kim-oge-po-matematike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/>
          </a:p>
          <a:p>
            <a:pPr marL="342900" indent="-342900">
              <a:buFont typeface="+mj-lt"/>
              <a:buAutoNum type="arabicPeriod" startAt="4"/>
            </a:pPr>
            <a:r>
              <a:rPr lang="ru-RU" sz="2000" dirty="0"/>
              <a:t>М</a:t>
            </a:r>
            <a:r>
              <a:rPr lang="ru-RU" sz="2000" dirty="0" smtClean="0"/>
              <a:t>астер-класс «Задание </a:t>
            </a:r>
            <a:r>
              <a:rPr lang="ru-RU" sz="2000" dirty="0"/>
              <a:t>№23 ОГЭ. Построение графиков </a:t>
            </a:r>
            <a:r>
              <a:rPr lang="ru-RU" sz="2000" dirty="0" smtClean="0"/>
              <a:t>функций»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nsportal.ru/shkola/algebra/library/2018/11/30/master-klass-zadanie-no23-oge-postroenie-grafikov-funktsiy</a:t>
            </a:r>
            <a:endParaRPr lang="ru-RU" sz="2000" dirty="0" smtClean="0"/>
          </a:p>
          <a:p>
            <a:pPr marL="342900" indent="-342900">
              <a:buFont typeface="+mj-lt"/>
              <a:buAutoNum type="arabicPeriod" startAt="4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401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Задания с графиками состоят из двух частей: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295219"/>
            <a:ext cx="7920880" cy="29523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построение графика;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поиск </a:t>
            </a:r>
            <a:r>
              <a:rPr lang="ru-RU" sz="4000" dirty="0"/>
              <a:t>значения </a:t>
            </a:r>
            <a:r>
              <a:rPr lang="ru-RU" sz="4000" dirty="0" smtClean="0"/>
              <a:t>параметра.</a:t>
            </a:r>
          </a:p>
          <a:p>
            <a:pPr marL="0" indent="0">
              <a:buNone/>
            </a:pPr>
            <a:endParaRPr lang="ru-RU" sz="7400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794948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</a:t>
            </a:r>
            <a:r>
              <a:rPr lang="ru-RU" dirty="0" smtClean="0"/>
              <a:t>работы с заданием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dirty="0"/>
              <a:t>1) преобразуем формулу, которая задает функцию, и найдем область определения функции;</a:t>
            </a:r>
          </a:p>
          <a:p>
            <a:pPr marL="0" indent="0">
              <a:buNone/>
            </a:pPr>
            <a:r>
              <a:rPr lang="ru-RU" dirty="0"/>
              <a:t>	2) определим вид и характерные точки графика функции на каждом промежутке;</a:t>
            </a:r>
          </a:p>
          <a:p>
            <a:pPr marL="0" indent="0">
              <a:buNone/>
            </a:pPr>
            <a:r>
              <a:rPr lang="ru-RU" dirty="0"/>
              <a:t>	3) изобразим график функции на координатной плоскости;</a:t>
            </a:r>
          </a:p>
          <a:p>
            <a:pPr marL="0" indent="0">
              <a:buNone/>
            </a:pPr>
            <a:r>
              <a:rPr lang="ru-RU" dirty="0"/>
              <a:t>	4) исследуем график функции, исходя из вопроса к заданию;</a:t>
            </a:r>
          </a:p>
          <a:p>
            <a:pPr marL="0" indent="0">
              <a:buNone/>
            </a:pPr>
            <a:r>
              <a:rPr lang="ru-RU" dirty="0"/>
              <a:t>	5) запишем ответ.</a:t>
            </a:r>
          </a:p>
        </p:txBody>
      </p:sp>
    </p:spTree>
    <p:extLst>
      <p:ext uri="{BB962C8B-B14F-4D97-AF65-F5344CB8AC3E}">
        <p14:creationId xmlns:p14="http://schemas.microsoft.com/office/powerpoint/2010/main" val="24957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Необходимо повторить: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91264" cy="4823048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Преобразования </a:t>
            </a:r>
            <a:r>
              <a:rPr lang="ru-RU" sz="2400" dirty="0"/>
              <a:t>алгебраических выражений (приведение к общему знаменателю, приведение подобных слагаемых, разложение на множители, сокращение дробей</a:t>
            </a:r>
            <a:r>
              <a:rPr lang="ru-RU" sz="2400" dirty="0" smtClean="0"/>
              <a:t>).</a:t>
            </a:r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2. Способы </a:t>
            </a:r>
            <a:r>
              <a:rPr lang="ru-RU" sz="2400" dirty="0"/>
              <a:t>решения уравнений (отдельно остановиться на </a:t>
            </a:r>
            <a:r>
              <a:rPr lang="ru-RU" sz="2400" dirty="0" smtClean="0"/>
              <a:t>графическом). Исследование </a:t>
            </a:r>
            <a:r>
              <a:rPr lang="ru-RU" sz="2400" dirty="0"/>
              <a:t>уравнения на предмет количества корней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51845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Необходимо повторить: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93704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/>
              <a:t>3. Работу с графиками функций (нахождение области допустимых значений переменной, понятие «выколотой точки», нулей функции, построение и чтение графиков функций, преобразование и сдвиги графиков).</a:t>
            </a:r>
          </a:p>
          <a:p>
            <a:pPr marL="0" indent="0">
              <a:buNone/>
            </a:pPr>
            <a:r>
              <a:rPr lang="ru-RU" sz="2800" dirty="0"/>
              <a:t>- линейной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 smtClean="0"/>
              <a:t>квадратичной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-обратно-пропорциональной</a:t>
            </a:r>
          </a:p>
          <a:p>
            <a:pPr marL="0" indent="0">
              <a:buNone/>
            </a:pPr>
            <a:r>
              <a:rPr lang="ru-RU" sz="2800" dirty="0"/>
              <a:t>-модуля</a:t>
            </a:r>
          </a:p>
          <a:p>
            <a:pPr marL="0" indent="0">
              <a:buNone/>
            </a:pPr>
            <a:r>
              <a:rPr lang="ru-RU" sz="2800" dirty="0"/>
              <a:t>- корня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11454"/>
          <a:stretch/>
        </p:blipFill>
        <p:spPr bwMode="auto">
          <a:xfrm>
            <a:off x="5796136" y="1628800"/>
            <a:ext cx="3032348" cy="438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элементарных функций: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дать </a:t>
            </a:r>
            <a:r>
              <a:rPr lang="ru-RU" dirty="0"/>
              <a:t>описание: указать, что это за функция и что является ее графиком (желательно); </a:t>
            </a:r>
          </a:p>
          <a:p>
            <a:r>
              <a:rPr lang="ru-RU" dirty="0" smtClean="0"/>
              <a:t>построение </a:t>
            </a:r>
            <a:r>
              <a:rPr lang="ru-RU" dirty="0"/>
              <a:t>графиков прямой и гиперболы необходимо проводить с таблицей, расчеты должны быть </a:t>
            </a:r>
            <a:r>
              <a:rPr lang="ru-RU" dirty="0" smtClean="0"/>
              <a:t>записаны;</a:t>
            </a:r>
          </a:p>
          <a:p>
            <a:r>
              <a:rPr lang="ru-RU" dirty="0" smtClean="0"/>
              <a:t>построение </a:t>
            </a:r>
            <a:r>
              <a:rPr lang="ru-RU" dirty="0"/>
              <a:t>параболы может быть выполнено как с помощью таблицы: обязательно отдельно показать поиск координат вершины и в таблице прописать дополнительные точки, так и через выделение полного квадрата и преобразования графика (описать словами, что график получен из параболы путем смещения…); </a:t>
            </a:r>
          </a:p>
        </p:txBody>
      </p:sp>
    </p:spTree>
    <p:extLst>
      <p:ext uri="{BB962C8B-B14F-4D97-AF65-F5344CB8AC3E}">
        <p14:creationId xmlns:p14="http://schemas.microsoft.com/office/powerpoint/2010/main" val="25960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Кусочно - заданная функция: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каждая </a:t>
            </a:r>
            <a:r>
              <a:rPr lang="ru-RU" dirty="0"/>
              <a:t>отдельная часть графика строится по тем же требованиям; </a:t>
            </a:r>
          </a:p>
          <a:p>
            <a:r>
              <a:rPr lang="ru-RU" dirty="0" smtClean="0"/>
              <a:t>указать</a:t>
            </a:r>
            <a:r>
              <a:rPr lang="ru-RU" dirty="0"/>
              <a:t>, частью какого графика она </a:t>
            </a:r>
            <a:r>
              <a:rPr lang="ru-RU" dirty="0" smtClean="0"/>
              <a:t>является;</a:t>
            </a:r>
          </a:p>
          <a:p>
            <a:r>
              <a:rPr lang="ru-RU" dirty="0" smtClean="0"/>
              <a:t>определить </a:t>
            </a:r>
            <a:r>
              <a:rPr lang="ru-RU" dirty="0"/>
              <a:t>точку «склейки», указав ее координаты.</a:t>
            </a:r>
          </a:p>
          <a:p>
            <a:endParaRPr lang="ru-RU" dirty="0"/>
          </a:p>
        </p:txBody>
      </p:sp>
      <p:pic>
        <p:nvPicPr>
          <p:cNvPr id="4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3933056"/>
            <a:ext cx="756084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1200</TotalTime>
  <Words>804</Words>
  <Application>Microsoft Office PowerPoint</Application>
  <PresentationFormat>Экран (4:3)</PresentationFormat>
  <Paragraphs>156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Формула</vt:lpstr>
      <vt:lpstr>Приемы построения графиков сложных кусочных функций</vt:lpstr>
      <vt:lpstr>Общая характеристика задания №22 ОГЭ 2025 г.</vt:lpstr>
      <vt:lpstr>Типы заданий в банке ФИПИ</vt:lpstr>
      <vt:lpstr>Задания с графиками состоят из двух частей:</vt:lpstr>
      <vt:lpstr>Алгоритм работы с заданием</vt:lpstr>
      <vt:lpstr>Необходимо повторить:</vt:lpstr>
      <vt:lpstr>Необходимо повторить:</vt:lpstr>
      <vt:lpstr>Графики элементарных функций:</vt:lpstr>
      <vt:lpstr>Кусочно - заданная функция:</vt:lpstr>
      <vt:lpstr>Чтобы построить график кусочной функции, нужно: </vt:lpstr>
      <vt:lpstr>Верное построение графика включает в себя: </vt:lpstr>
      <vt:lpstr>Задание 22 из банка ФИПИ</vt:lpstr>
      <vt:lpstr>Презентация PowerPoint</vt:lpstr>
      <vt:lpstr>Первое построение. </vt:lpstr>
      <vt:lpstr>Второе построение</vt:lpstr>
      <vt:lpstr>Третье построение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Следует обратить внимание учащихся  на следующие моменты:</vt:lpstr>
      <vt:lpstr>Типичные ошибки при оформлении 22 задания с развернутым ответом:  </vt:lpstr>
      <vt:lpstr>Презентация PowerPoint</vt:lpstr>
      <vt:lpstr> Из моего личного опыта подготовки к ОГЭ  </vt:lpstr>
      <vt:lpstr>Использование рабочих листов:</vt:lpstr>
      <vt:lpstr>Презентация PowerPoint</vt:lpstr>
      <vt:lpstr>Список использованной литературы: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построения графиков сложных кусочных функций</dc:title>
  <dc:creator>Даня&amp;Владка</dc:creator>
  <cp:lastModifiedBy>Иван Ясаков</cp:lastModifiedBy>
  <cp:revision>54</cp:revision>
  <dcterms:created xsi:type="dcterms:W3CDTF">2025-03-24T06:36:48Z</dcterms:created>
  <dcterms:modified xsi:type="dcterms:W3CDTF">2025-03-25T11:09:43Z</dcterms:modified>
</cp:coreProperties>
</file>